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</p:sldIdLst>
  <p:sldSz cy="10287000" cx="1828800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Amatic SC"/>
      <p:regular r:id="rId87"/>
      <p:bold r:id="rId88"/>
    </p:embeddedFont>
    <p:embeddedFont>
      <p:font typeface="Alata"/>
      <p:regular r:id="rId89"/>
    </p:embeddedFont>
    <p:embeddedFont>
      <p:font typeface="DM Sans"/>
      <p:bold r:id="rId90"/>
      <p:boldItalic r:id="rId9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6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5.xml"/><Relationship Id="rId85" Type="http://schemas.openxmlformats.org/officeDocument/2006/relationships/font" Target="fonts/Roboto-italic.fntdata"/><Relationship Id="rId44" Type="http://schemas.openxmlformats.org/officeDocument/2006/relationships/slide" Target="slides/slide38.xml"/><Relationship Id="rId88" Type="http://schemas.openxmlformats.org/officeDocument/2006/relationships/font" Target="fonts/AmaticSC-bold.fntdata"/><Relationship Id="rId43" Type="http://schemas.openxmlformats.org/officeDocument/2006/relationships/slide" Target="slides/slide37.xml"/><Relationship Id="rId87" Type="http://schemas.openxmlformats.org/officeDocument/2006/relationships/font" Target="fonts/AmaticSC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Alata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DMSans-boldItalic.fntdata"/><Relationship Id="rId90" Type="http://schemas.openxmlformats.org/officeDocument/2006/relationships/font" Target="fonts/DMSans-bold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beeed96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9beeed963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beeed9634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9beeed9634_3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beeed9634_3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9beeed9634_3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beeed9634_3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9beeed9634_3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beeed9634_3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9beeed9634_3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9beeed9634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29beeed9634_3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c029a86ae_0_0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9c029a86ae_0_0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c029a86ae_0_5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9c029a86ae_0_5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c029a86ae_0_10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29c029a86ae_0_10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c029a86ae_0_15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c029a86ae_0_15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9c029a86ae_0_20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9c029a86ae_0_20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beeed963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9beeed963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beeed9634_3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9beeed9634_3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beeed9634_3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9beeed9634_3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9beeed9634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9beeed9634_1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beeed9634_3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9beeed9634_3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beeed9634_3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9beeed9634_3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beeed9634_3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9beeed9634_3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beeed9634_1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9beeed9634_1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c029a86ae_0_25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9c029a86ae_0_25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bf6e71c8f_4_34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9bf6e71c8f_4_34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bf6e71c8f_4_3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9bf6e71c8f_4_3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beeed9634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9beeed9634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bf6e71c8f_4_4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9bf6e71c8f_4_4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9c029a86ae_0_30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9c029a86ae_0_30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9bf6e71c8f_4_5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9bf6e71c8f_4_5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9bf6e71c8f_4_5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9bf6e71c8f_4_5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9bf6e71c8f_4_5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9bf6e71c8f_4_5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9bf6e71c8f_4_6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29bf6e71c8f_4_6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9bf6e71c8f_4_6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9bf6e71c8f_4_6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bf6e71c8f_4_7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9bf6e71c8f_4_7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9bf6e71c8f_4_7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9bf6e71c8f_4_7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bf6e71c8f_4_7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9bf6e71c8f_4_7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beeed9634_3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9beeed9634_3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9bf6e71c8f_4_8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29bf6e71c8f_4_8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bf6e71c8f_4_8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9bf6e71c8f_4_8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c029a86ae_0_35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29c029a86ae_0_35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bf6e71c8f_4_9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9bf6e71c8f_4_9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bf6e71c8f_4_9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29bf6e71c8f_4_9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9bf6e71c8f_4_10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9bf6e71c8f_4_10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9bf6e71c8f_4_10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29bf6e71c8f_4_10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bf6e71c8f_4_11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9bf6e71c8f_4_11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9bf6e71c8f_4_11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g29bf6e71c8f_4_11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bf6e71c8f_4_11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9bf6e71c8f_4_11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beeed9634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9beeed9634_3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9bf6e71c8f_4_12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9bf6e71c8f_4_12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bf6e71c8f_4_12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9bf6e71c8f_4_12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bf6e71c8f_4_13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9bf6e71c8f_4_13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bf6e71c8f_4_13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9bf6e71c8f_4_13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9bf6e71c8f_4_13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9bf6e71c8f_4_13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9c029a86ae_0_40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9c029a86ae_0_40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9c029a86ae_0_45:notes"/>
          <p:cNvSpPr txBox="1"/>
          <p:nvPr>
            <p:ph idx="1" type="body"/>
          </p:nvPr>
        </p:nvSpPr>
        <p:spPr>
          <a:xfrm>
            <a:off x="685793" y="4343395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9c029a86ae_0_45:notes"/>
          <p:cNvSpPr/>
          <p:nvPr>
            <p:ph idx="2" type="sldImg"/>
          </p:nvPr>
        </p:nvSpPr>
        <p:spPr>
          <a:xfrm>
            <a:off x="1139928" y="685790"/>
            <a:ext cx="4578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9bf6e71c8f_4_14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9bf6e71c8f_4_14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9bf6e71c8f_4_15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29bf6e71c8f_4_15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9bf6e71c8f_4_15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9bf6e71c8f_4_15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beeed9634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9beeed9634_3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bf6e71c8f_4_15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9bf6e71c8f_4_15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9bf6e71c8f_4_16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9bf6e71c8f_4_16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bf6e71c8f_4_16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bf6e71c8f_4_16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29bf6e71c8f_4_17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9bf6e71c8f_4_17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9bf6e71c8f_4_17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9bf6e71c8f_4_17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9bf6e71c8f_4_17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9bf6e71c8f_4_17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bf6e71c8f_4_18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9bf6e71c8f_4_18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9bf6e71c8f_4_18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9bf6e71c8f_4_18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9bf6e71c8f_4_19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9bf6e71c8f_4_19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9bf6e71c8f_4_19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9bf6e71c8f_4_19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beeed9634_3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9beeed9634_3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9bf6e71c8f_4_19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29bf6e71c8f_4_19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9bf6e71c8f_4_203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9bf6e71c8f_4_203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9bf6e71c8f_4_207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9bf6e71c8f_4_207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9bf6e71c8f_4_211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9bf6e71c8f_4_211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9bf6e71c8f_4_215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9bf6e71c8f_4_215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9bf6e71c8f_4_219:notes"/>
          <p:cNvSpPr txBox="1"/>
          <p:nvPr>
            <p:ph idx="1" type="body"/>
          </p:nvPr>
        </p:nvSpPr>
        <p:spPr>
          <a:xfrm>
            <a:off x="685793" y="4343395"/>
            <a:ext cx="5486391" cy="411479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29bf6e71c8f_4_219:notes"/>
          <p:cNvSpPr/>
          <p:nvPr>
            <p:ph idx="2" type="sldImg"/>
          </p:nvPr>
        </p:nvSpPr>
        <p:spPr>
          <a:xfrm>
            <a:off x="1139928" y="685790"/>
            <a:ext cx="4578824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beeed9634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9beeed9634_3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beeed9634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9beeed9634_3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1372156" y="3177482"/>
            <a:ext cx="15551109" cy="2152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2744313" y="5739968"/>
            <a:ext cx="12806795" cy="2562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914771" y="409998"/>
            <a:ext cx="16465880" cy="1639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914771" y="2357486"/>
            <a:ext cx="16465880" cy="676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914771" y="409998"/>
            <a:ext cx="16465880" cy="1639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914771" y="2357486"/>
            <a:ext cx="7958508" cy="676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9422142" y="2357486"/>
            <a:ext cx="7958508" cy="676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7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914771" y="409998"/>
            <a:ext cx="16465880" cy="1639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914771" y="409998"/>
            <a:ext cx="16465880" cy="1639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914771" y="2357486"/>
            <a:ext cx="16465880" cy="67649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6220444" y="9532446"/>
            <a:ext cx="5854535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914771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b="0" i="0" sz="2100" u="none" cap="none" strike="noStrike"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13172704" y="9532446"/>
            <a:ext cx="4207946" cy="512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1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jpg"/><Relationship Id="rId4" Type="http://schemas.openxmlformats.org/officeDocument/2006/relationships/image" Target="../media/image33.png"/><Relationship Id="rId5" Type="http://schemas.openxmlformats.org/officeDocument/2006/relationships/image" Target="../media/image62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6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7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4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-36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119" name="Google Shape;119;p19"/>
          <p:cNvCxnSpPr/>
          <p:nvPr/>
        </p:nvCxnSpPr>
        <p:spPr>
          <a:xfrm rot="10800000">
            <a:off x="563225" y="-44950"/>
            <a:ext cx="39900" cy="98463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19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9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601350" y="9826175"/>
            <a:ext cx="170853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3" name="Google Shape;123;p19"/>
          <p:cNvCxnSpPr/>
          <p:nvPr/>
        </p:nvCxnSpPr>
        <p:spPr>
          <a:xfrm rot="10800000">
            <a:off x="4041866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" name="Google Shape;124;p19"/>
          <p:cNvCxnSpPr/>
          <p:nvPr/>
        </p:nvCxnSpPr>
        <p:spPr>
          <a:xfrm rot="10800000">
            <a:off x="7529921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" name="Google Shape;125;p19"/>
          <p:cNvSpPr txBox="1"/>
          <p:nvPr/>
        </p:nvSpPr>
        <p:spPr>
          <a:xfrm>
            <a:off x="810015" y="847596"/>
            <a:ext cx="99708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29268" l="30762" r="31926" t="27059"/>
          <a:stretch/>
        </p:blipFill>
        <p:spPr>
          <a:xfrm>
            <a:off x="5780587" y="0"/>
            <a:ext cx="6719525" cy="76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4382875" y="7101400"/>
            <a:ext cx="9970800" cy="13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WHERE COLLEGE LIFE MEETS </a:t>
            </a:r>
            <a:r>
              <a:rPr b="1" lang="en-US" sz="6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CONVENIENCE!</a:t>
            </a:r>
            <a:endParaRPr b="1" sz="680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/>
          <p:nvPr/>
        </p:nvSpPr>
        <p:spPr>
          <a:xfrm>
            <a:off x="0" y="397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273" name="Google Shape;273;p28"/>
          <p:cNvSpPr txBox="1"/>
          <p:nvPr/>
        </p:nvSpPr>
        <p:spPr>
          <a:xfrm>
            <a:off x="4026150" y="40687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latin typeface="DM Sans"/>
                <a:ea typeface="DM Sans"/>
                <a:cs typeface="DM Sans"/>
                <a:sym typeface="DM Sans"/>
              </a:rPr>
              <a:t>BLOCK DIAGRAM</a:t>
            </a:r>
            <a:endParaRPr sz="100"/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312" y="1628775"/>
            <a:ext cx="15983376" cy="85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>
            <a:off x="-36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281" name="Google Shape;281;p29"/>
          <p:cNvSpPr txBox="1"/>
          <p:nvPr/>
        </p:nvSpPr>
        <p:spPr>
          <a:xfrm>
            <a:off x="4026150" y="71167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latin typeface="DM Sans"/>
                <a:ea typeface="DM Sans"/>
                <a:cs typeface="DM Sans"/>
                <a:sym typeface="DM Sans"/>
              </a:rPr>
              <a:t>ER DIAGRAM</a:t>
            </a:r>
            <a:endParaRPr sz="100"/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025" y="1933575"/>
            <a:ext cx="16472652" cy="7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/>
          <p:nvPr/>
        </p:nvSpPr>
        <p:spPr>
          <a:xfrm>
            <a:off x="0" y="397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289" name="Google Shape;289;p30"/>
          <p:cNvSpPr txBox="1"/>
          <p:nvPr/>
        </p:nvSpPr>
        <p:spPr>
          <a:xfrm>
            <a:off x="4026150" y="39092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latin typeface="DM Sans"/>
                <a:ea typeface="DM Sans"/>
                <a:cs typeface="DM Sans"/>
                <a:sym typeface="DM Sans"/>
              </a:rPr>
              <a:t>DFD LEVEL 0</a:t>
            </a:r>
            <a:endParaRPr sz="100"/>
          </a:p>
        </p:txBody>
      </p:sp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7965" y="1612823"/>
            <a:ext cx="13643574" cy="859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297" name="Google Shape;297;p31"/>
          <p:cNvSpPr txBox="1"/>
          <p:nvPr/>
        </p:nvSpPr>
        <p:spPr>
          <a:xfrm>
            <a:off x="4026150" y="390925"/>
            <a:ext cx="110472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latin typeface="DM Sans"/>
                <a:ea typeface="DM Sans"/>
                <a:cs typeface="DM Sans"/>
                <a:sym typeface="DM Sans"/>
              </a:rPr>
              <a:t>DFD LEVEL 1</a:t>
            </a:r>
            <a:endParaRPr sz="100"/>
          </a:p>
        </p:txBody>
      </p:sp>
      <p:pic>
        <p:nvPicPr>
          <p:cNvPr id="298" name="Google Shape;298;p31"/>
          <p:cNvPicPr preferRelativeResize="0"/>
          <p:nvPr/>
        </p:nvPicPr>
        <p:blipFill rotWithShape="1">
          <a:blip r:embed="rId4">
            <a:alphaModFix/>
          </a:blip>
          <a:srcRect b="0" l="62397" r="0" t="0"/>
          <a:stretch/>
        </p:blipFill>
        <p:spPr>
          <a:xfrm>
            <a:off x="2372200" y="1332950"/>
            <a:ext cx="13356227" cy="874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2"/>
          <p:cNvSpPr/>
          <p:nvPr/>
        </p:nvSpPr>
        <p:spPr>
          <a:xfrm>
            <a:off x="0" y="397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305" name="Google Shape;305;p32"/>
          <p:cNvSpPr txBox="1"/>
          <p:nvPr/>
        </p:nvSpPr>
        <p:spPr>
          <a:xfrm>
            <a:off x="3135300" y="661550"/>
            <a:ext cx="120174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800">
                <a:latin typeface="DM Sans"/>
                <a:ea typeface="DM Sans"/>
                <a:cs typeface="DM Sans"/>
                <a:sym typeface="DM Sans"/>
              </a:rPr>
              <a:t>DATABASE DESIGN</a:t>
            </a:r>
            <a:endParaRPr sz="100"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4">
            <a:alphaModFix/>
          </a:blip>
          <a:srcRect b="11987" l="13006" r="13050" t="0"/>
          <a:stretch/>
        </p:blipFill>
        <p:spPr>
          <a:xfrm>
            <a:off x="1122400" y="1883450"/>
            <a:ext cx="15528876" cy="84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57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10" cy="5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53722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10" cy="404697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64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/>
          <p:nvPr/>
        </p:nvSpPr>
        <p:spPr>
          <a:xfrm>
            <a:off x="-36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134" name="Google Shape;134;p20"/>
          <p:cNvCxnSpPr/>
          <p:nvPr/>
        </p:nvCxnSpPr>
        <p:spPr>
          <a:xfrm rot="10800000">
            <a:off x="563225" y="-44950"/>
            <a:ext cx="39900" cy="98463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20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20"/>
          <p:cNvCxnSpPr/>
          <p:nvPr/>
        </p:nvCxnSpPr>
        <p:spPr>
          <a:xfrm>
            <a:off x="601350" y="9826175"/>
            <a:ext cx="170853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0"/>
          <p:cNvCxnSpPr/>
          <p:nvPr/>
        </p:nvCxnSpPr>
        <p:spPr>
          <a:xfrm rot="10800000">
            <a:off x="4041866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" name="Google Shape;139;p20"/>
          <p:cNvCxnSpPr/>
          <p:nvPr/>
        </p:nvCxnSpPr>
        <p:spPr>
          <a:xfrm rot="10800000">
            <a:off x="7529921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" name="Google Shape;140;p20"/>
          <p:cNvSpPr txBox="1"/>
          <p:nvPr/>
        </p:nvSpPr>
        <p:spPr>
          <a:xfrm>
            <a:off x="810015" y="847596"/>
            <a:ext cx="9970800" cy="1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type="ctrTitle"/>
          </p:nvPr>
        </p:nvSpPr>
        <p:spPr>
          <a:xfrm>
            <a:off x="4781000" y="199900"/>
            <a:ext cx="8765700" cy="1470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00"/>
              <a:t>MINI PROJECT GROUP14 -S5 CSBS</a:t>
            </a:r>
            <a:endParaRPr b="1" sz="4700"/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2222500" y="2842125"/>
            <a:ext cx="13835700" cy="366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374151"/>
                </a:solidFill>
              </a:rPr>
              <a:t>CAMBUZZ</a:t>
            </a:r>
            <a:endParaRPr b="1" sz="6800">
              <a:solidFill>
                <a:srgbClr val="374151"/>
              </a:solidFill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b="1" lang="en-US" sz="6800">
                <a:solidFill>
                  <a:srgbClr val="374151"/>
                </a:solidFill>
              </a:rPr>
              <a:t>STUDENT LIFESTYLE MANAGEMENT</a:t>
            </a:r>
            <a:endParaRPr b="1" sz="6800">
              <a:solidFill>
                <a:srgbClr val="374151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944075" y="6362200"/>
            <a:ext cx="33627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 GUIDE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Ancy C A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IT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RSET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3377150" y="6362200"/>
            <a:ext cx="4309500" cy="3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 MEMBERS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Bride Benson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 Elizabeth Varghese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Noel Mathen Eldho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Rehan Renju Alunkal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869575" y="8932275"/>
            <a:ext cx="70119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Date of Presentation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16/11/2023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343" name="Google Shape;343;p38"/>
          <p:cNvCxnSpPr/>
          <p:nvPr/>
        </p:nvCxnSpPr>
        <p:spPr>
          <a:xfrm flipH="1" rot="10800000">
            <a:off x="16742205" y="4137891"/>
            <a:ext cx="29400" cy="4533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8"/>
          <p:cNvCxnSpPr/>
          <p:nvPr/>
        </p:nvCxnSpPr>
        <p:spPr>
          <a:xfrm rot="10800000">
            <a:off x="1863400" y="8642575"/>
            <a:ext cx="14878800" cy="321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38"/>
          <p:cNvCxnSpPr/>
          <p:nvPr/>
        </p:nvCxnSpPr>
        <p:spPr>
          <a:xfrm rot="10800000">
            <a:off x="1863400" y="3429000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6" name="Google Shape;346;p38"/>
          <p:cNvSpPr txBox="1"/>
          <p:nvPr/>
        </p:nvSpPr>
        <p:spPr>
          <a:xfrm>
            <a:off x="1397953" y="760100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PROJECT TIMELINE</a:t>
            </a:r>
            <a:endParaRPr/>
          </a:p>
        </p:txBody>
      </p:sp>
      <p:cxnSp>
        <p:nvCxnSpPr>
          <p:cNvPr id="347" name="Google Shape;347;p38"/>
          <p:cNvCxnSpPr/>
          <p:nvPr/>
        </p:nvCxnSpPr>
        <p:spPr>
          <a:xfrm rot="10800000">
            <a:off x="1863400" y="4088200"/>
            <a:ext cx="14878800" cy="321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38"/>
          <p:cNvSpPr/>
          <p:nvPr/>
        </p:nvSpPr>
        <p:spPr>
          <a:xfrm>
            <a:off x="1513150" y="3077250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8"/>
          <p:cNvCxnSpPr/>
          <p:nvPr/>
        </p:nvCxnSpPr>
        <p:spPr>
          <a:xfrm rot="10800000">
            <a:off x="15605450" y="3465400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8"/>
          <p:cNvSpPr/>
          <p:nvPr/>
        </p:nvSpPr>
        <p:spPr>
          <a:xfrm>
            <a:off x="15255200" y="3113650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4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" name="Google Shape;351;p38"/>
          <p:cNvCxnSpPr/>
          <p:nvPr/>
        </p:nvCxnSpPr>
        <p:spPr>
          <a:xfrm rot="10800000">
            <a:off x="6441300" y="3465400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38"/>
          <p:cNvSpPr/>
          <p:nvPr/>
        </p:nvSpPr>
        <p:spPr>
          <a:xfrm>
            <a:off x="6091050" y="3113650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3" name="Google Shape;353;p38"/>
          <p:cNvCxnSpPr/>
          <p:nvPr/>
        </p:nvCxnSpPr>
        <p:spPr>
          <a:xfrm rot="10800000">
            <a:off x="11369450" y="3465400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4" name="Google Shape;354;p38"/>
          <p:cNvSpPr/>
          <p:nvPr/>
        </p:nvSpPr>
        <p:spPr>
          <a:xfrm>
            <a:off x="11019200" y="3113650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38"/>
          <p:cNvCxnSpPr/>
          <p:nvPr/>
        </p:nvCxnSpPr>
        <p:spPr>
          <a:xfrm rot="10800000">
            <a:off x="15761600" y="7987675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6" name="Google Shape;356;p38"/>
          <p:cNvSpPr/>
          <p:nvPr/>
        </p:nvSpPr>
        <p:spPr>
          <a:xfrm>
            <a:off x="15411350" y="7635925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7" name="Google Shape;357;p38"/>
          <p:cNvCxnSpPr/>
          <p:nvPr/>
        </p:nvCxnSpPr>
        <p:spPr>
          <a:xfrm rot="10800000">
            <a:off x="1863400" y="7987675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38"/>
          <p:cNvSpPr/>
          <p:nvPr/>
        </p:nvSpPr>
        <p:spPr>
          <a:xfrm>
            <a:off x="1513150" y="7635925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8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9" name="Google Shape;359;p38"/>
          <p:cNvCxnSpPr/>
          <p:nvPr/>
        </p:nvCxnSpPr>
        <p:spPr>
          <a:xfrm rot="10800000">
            <a:off x="6330650" y="7987675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0" name="Google Shape;360;p38"/>
          <p:cNvSpPr/>
          <p:nvPr/>
        </p:nvSpPr>
        <p:spPr>
          <a:xfrm>
            <a:off x="5980400" y="7635925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1" name="Google Shape;361;p38"/>
          <p:cNvCxnSpPr/>
          <p:nvPr/>
        </p:nvCxnSpPr>
        <p:spPr>
          <a:xfrm rot="10800000">
            <a:off x="11369450" y="7987675"/>
            <a:ext cx="3000" cy="6549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2" name="Google Shape;362;p38"/>
          <p:cNvSpPr/>
          <p:nvPr/>
        </p:nvSpPr>
        <p:spPr>
          <a:xfrm>
            <a:off x="11019200" y="7635925"/>
            <a:ext cx="703500" cy="70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273250" y="4277000"/>
            <a:ext cx="3183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Initiation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5147775" y="4255650"/>
            <a:ext cx="29028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Design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10632750" y="4255650"/>
            <a:ext cx="19635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Design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14190300" y="4196850"/>
            <a:ext cx="33540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design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580500" y="8822925"/>
            <a:ext cx="3183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Upcoming Steps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4486275" y="8822925"/>
            <a:ext cx="46098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Integration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9971813" y="8785425"/>
            <a:ext cx="4721400" cy="7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End Coding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13705150" y="8822925"/>
            <a:ext cx="54783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Implementation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/>
          <p:nvPr/>
        </p:nvSpPr>
        <p:spPr>
          <a:xfrm>
            <a:off x="1061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377" name="Google Shape;377;p39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39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39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0" name="Google Shape;380;p39"/>
          <p:cNvSpPr txBox="1"/>
          <p:nvPr/>
        </p:nvSpPr>
        <p:spPr>
          <a:xfrm>
            <a:off x="1497653" y="1221075"/>
            <a:ext cx="15504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IMPLEMENTATION DETAILS</a:t>
            </a:r>
            <a:endParaRPr/>
          </a:p>
        </p:txBody>
      </p:sp>
      <p:sp>
        <p:nvSpPr>
          <p:cNvPr id="381" name="Google Shape;381;p39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39"/>
          <p:cNvPicPr preferRelativeResize="0"/>
          <p:nvPr/>
        </p:nvPicPr>
        <p:blipFill rotWithShape="1">
          <a:blip r:embed="rId4">
            <a:alphaModFix/>
          </a:blip>
          <a:srcRect b="38833" l="40323" r="40931" t="39150"/>
          <a:stretch/>
        </p:blipFill>
        <p:spPr>
          <a:xfrm>
            <a:off x="1720688" y="5239575"/>
            <a:ext cx="2645875" cy="174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9"/>
          <p:cNvPicPr preferRelativeResize="0"/>
          <p:nvPr/>
        </p:nvPicPr>
        <p:blipFill rotWithShape="1">
          <a:blip r:embed="rId5">
            <a:alphaModFix/>
          </a:blip>
          <a:srcRect b="33650" l="41569" r="41158" t="33958"/>
          <a:stretch/>
        </p:blipFill>
        <p:spPr>
          <a:xfrm>
            <a:off x="5755625" y="4451600"/>
            <a:ext cx="2645870" cy="279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9"/>
          <p:cNvPicPr preferRelativeResize="0"/>
          <p:nvPr/>
        </p:nvPicPr>
        <p:blipFill rotWithShape="1">
          <a:blip r:embed="rId6">
            <a:alphaModFix/>
          </a:blip>
          <a:srcRect b="34164" l="41104" r="40596" t="35131"/>
          <a:stretch/>
        </p:blipFill>
        <p:spPr>
          <a:xfrm>
            <a:off x="9861675" y="4545737"/>
            <a:ext cx="2757427" cy="260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 rotWithShape="1">
          <a:blip r:embed="rId7">
            <a:alphaModFix/>
          </a:blip>
          <a:srcRect b="34897" l="44597" r="44806" t="33277"/>
          <a:stretch/>
        </p:blipFill>
        <p:spPr>
          <a:xfrm>
            <a:off x="14758350" y="4176375"/>
            <a:ext cx="1749298" cy="29553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1257588" y="7180525"/>
            <a:ext cx="3572100" cy="78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Coding Language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5929050" y="7242550"/>
            <a:ext cx="2646000" cy="5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Frameworks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10150662" y="7236775"/>
            <a:ext cx="23013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Database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13826800" y="7180525"/>
            <a:ext cx="3318900" cy="78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Version Control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9"/>
          <p:cNvSpPr txBox="1"/>
          <p:nvPr/>
        </p:nvSpPr>
        <p:spPr>
          <a:xfrm>
            <a:off x="1618950" y="8163175"/>
            <a:ext cx="3108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Dart , Python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9"/>
          <p:cNvSpPr txBox="1"/>
          <p:nvPr/>
        </p:nvSpPr>
        <p:spPr>
          <a:xfrm>
            <a:off x="5662050" y="8163175"/>
            <a:ext cx="347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Flutter , Django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10075050" y="8163175"/>
            <a:ext cx="2757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PostgreSQL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9"/>
          <p:cNvSpPr txBox="1"/>
          <p:nvPr/>
        </p:nvSpPr>
        <p:spPr>
          <a:xfrm>
            <a:off x="14245600" y="8149125"/>
            <a:ext cx="331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F7F4EF"/>
                </a:solidFill>
                <a:latin typeface="Calibri"/>
                <a:ea typeface="Calibri"/>
                <a:cs typeface="Calibri"/>
                <a:sym typeface="Calibri"/>
              </a:rPr>
              <a:t>Git , GitHub</a:t>
            </a:r>
            <a:endParaRPr b="1" sz="3800">
              <a:solidFill>
                <a:srgbClr val="F7F4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0"/>
          <p:cNvSpPr/>
          <p:nvPr/>
        </p:nvSpPr>
        <p:spPr>
          <a:xfrm>
            <a:off x="10610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400" name="Google Shape;400;p40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1" name="Google Shape;401;p40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40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40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0"/>
          <p:cNvSpPr txBox="1"/>
          <p:nvPr/>
        </p:nvSpPr>
        <p:spPr>
          <a:xfrm>
            <a:off x="1787100" y="4312350"/>
            <a:ext cx="1531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WORK DONE SO FAR !!!!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5" name="Google Shape;405;p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411" name="Google Shape;411;p41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" name="Google Shape;412;p41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41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p41"/>
          <p:cNvSpPr txBox="1"/>
          <p:nvPr/>
        </p:nvSpPr>
        <p:spPr>
          <a:xfrm>
            <a:off x="576228" y="573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FRONTEND</a:t>
            </a:r>
            <a:endParaRPr/>
          </a:p>
        </p:txBody>
      </p:sp>
      <p:sp>
        <p:nvSpPr>
          <p:cNvPr id="415" name="Google Shape;415;p41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Google Shape;4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150" y="1902875"/>
            <a:ext cx="11192499" cy="79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423" name="Google Shape;423;p42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42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42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42"/>
          <p:cNvSpPr txBox="1"/>
          <p:nvPr/>
        </p:nvSpPr>
        <p:spPr>
          <a:xfrm>
            <a:off x="576228" y="573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LOGIN PAGE</a:t>
            </a:r>
            <a:endParaRPr/>
          </a:p>
        </p:txBody>
      </p:sp>
      <p:sp>
        <p:nvSpPr>
          <p:cNvPr id="427" name="Google Shape;427;p42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250" y="1854925"/>
            <a:ext cx="11611400" cy="825497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435" name="Google Shape;435;p43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6" name="Google Shape;436;p43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7" name="Google Shape;437;p43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43"/>
          <p:cNvSpPr txBox="1"/>
          <p:nvPr/>
        </p:nvSpPr>
        <p:spPr>
          <a:xfrm>
            <a:off x="576228" y="573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SIGNUP PAGE</a:t>
            </a:r>
            <a:endParaRPr/>
          </a:p>
        </p:txBody>
      </p:sp>
      <p:sp>
        <p:nvSpPr>
          <p:cNvPr id="439" name="Google Shape;439;p43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5125" y="2050875"/>
            <a:ext cx="11267750" cy="8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/>
          <p:nvPr/>
        </p:nvSpPr>
        <p:spPr>
          <a:xfrm>
            <a:off x="0" y="-1340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447" name="Google Shape;447;p44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44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9" name="Google Shape;449;p44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0" name="Google Shape;450;p44"/>
          <p:cNvSpPr txBox="1"/>
          <p:nvPr/>
        </p:nvSpPr>
        <p:spPr>
          <a:xfrm>
            <a:off x="1618950" y="4369425"/>
            <a:ext cx="1466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4"/>
          <p:cNvSpPr txBox="1"/>
          <p:nvPr/>
        </p:nvSpPr>
        <p:spPr>
          <a:xfrm>
            <a:off x="1787100" y="4312350"/>
            <a:ext cx="1531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BACK-END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2" name="Google Shape;452;p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579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41735" cy="90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4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/>
        </p:nvSpPr>
        <p:spPr>
          <a:xfrm>
            <a:off x="0" y="397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sp>
        <p:nvSpPr>
          <p:cNvPr id="152" name="Google Shape;152;p21"/>
          <p:cNvSpPr txBox="1"/>
          <p:nvPr/>
        </p:nvSpPr>
        <p:spPr>
          <a:xfrm>
            <a:off x="1050375" y="604850"/>
            <a:ext cx="15604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21"/>
          <p:cNvCxnSpPr/>
          <p:nvPr/>
        </p:nvCxnSpPr>
        <p:spPr>
          <a:xfrm flipH="1" rot="10800000">
            <a:off x="-40650" y="-6050"/>
            <a:ext cx="18369300" cy="2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4" name="Google Shape;154;p21"/>
          <p:cNvCxnSpPr/>
          <p:nvPr/>
        </p:nvCxnSpPr>
        <p:spPr>
          <a:xfrm flipH="1" rot="10800000">
            <a:off x="0" y="9849825"/>
            <a:ext cx="18369300" cy="22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21"/>
          <p:cNvSpPr txBox="1"/>
          <p:nvPr/>
        </p:nvSpPr>
        <p:spPr>
          <a:xfrm>
            <a:off x="844800" y="775300"/>
            <a:ext cx="15604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</a:rPr>
              <a:t>Table of contents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1144260" y="2260236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01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032276" y="2260236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02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8254629" y="2202936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03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1144289" y="3253760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Introduction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5032303" y="3253760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Problem 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Statement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254658" y="3196460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Application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11541875" y="2260236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04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14829153" y="2202936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05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11541902" y="3253760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Challenges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14829181" y="3196460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Block Diagram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6" name="Google Shape;166;p21"/>
          <p:cNvSpPr txBox="1"/>
          <p:nvPr/>
        </p:nvSpPr>
        <p:spPr>
          <a:xfrm>
            <a:off x="1050385" y="4597749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</a:t>
            </a:r>
            <a:r>
              <a:rPr lang="en-US" sz="3900">
                <a:latin typeface="Alata"/>
                <a:ea typeface="Alata"/>
                <a:cs typeface="Alata"/>
                <a:sym typeface="Alata"/>
              </a:rPr>
              <a:t>6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7" name="Google Shape;167;p21"/>
          <p:cNvSpPr txBox="1"/>
          <p:nvPr/>
        </p:nvSpPr>
        <p:spPr>
          <a:xfrm>
            <a:off x="4938401" y="4597749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07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8160754" y="4540449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08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1050414" y="5591273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Literature Review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938428" y="5591273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Block Diagram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8160783" y="5533973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Data Flow Diagram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2" name="Google Shape;172;p21"/>
          <p:cNvSpPr txBox="1"/>
          <p:nvPr/>
        </p:nvSpPr>
        <p:spPr>
          <a:xfrm>
            <a:off x="11448000" y="4597749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09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14735278" y="4540449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10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1448027" y="5591273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ER Diagram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4735306" y="5533973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Modules Used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1144260" y="6935274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11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5032276" y="6935274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12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8254629" y="6877974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13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1144301" y="7928800"/>
            <a:ext cx="26889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Implementation Details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5032303" y="7928798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Project Timeline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1" name="Google Shape;181;p21"/>
          <p:cNvSpPr txBox="1"/>
          <p:nvPr/>
        </p:nvSpPr>
        <p:spPr>
          <a:xfrm>
            <a:off x="8254658" y="7871498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Functionalities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11541875" y="6935274"/>
            <a:ext cx="1638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Alata"/>
                <a:ea typeface="Alata"/>
                <a:cs typeface="Alata"/>
                <a:sym typeface="Alata"/>
              </a:rPr>
              <a:t>14</a:t>
            </a:r>
            <a:endParaRPr sz="39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11541902" y="7928798"/>
            <a:ext cx="2535000" cy="13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Alata"/>
                <a:ea typeface="Alata"/>
                <a:cs typeface="Alata"/>
                <a:sym typeface="Alata"/>
              </a:rPr>
              <a:t>Work done so far !!!!</a:t>
            </a:r>
            <a:endParaRPr sz="2800">
              <a:solidFill>
                <a:srgbClr val="000000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8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10" cy="539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9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59522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0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475" y="580600"/>
            <a:ext cx="17038350" cy="90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1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4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41735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190" name="Google Shape;190;p22"/>
          <p:cNvCxnSpPr/>
          <p:nvPr/>
        </p:nvCxnSpPr>
        <p:spPr>
          <a:xfrm rot="10800000">
            <a:off x="563225" y="-44950"/>
            <a:ext cx="39900" cy="98463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22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22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2"/>
          <p:cNvCxnSpPr/>
          <p:nvPr/>
        </p:nvCxnSpPr>
        <p:spPr>
          <a:xfrm>
            <a:off x="601350" y="9826175"/>
            <a:ext cx="170853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2"/>
          <p:cNvCxnSpPr/>
          <p:nvPr/>
        </p:nvCxnSpPr>
        <p:spPr>
          <a:xfrm rot="10800000">
            <a:off x="4041866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2"/>
          <p:cNvCxnSpPr/>
          <p:nvPr/>
        </p:nvCxnSpPr>
        <p:spPr>
          <a:xfrm rot="10800000">
            <a:off x="7529921" y="-84055"/>
            <a:ext cx="0" cy="6570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810015" y="847596"/>
            <a:ext cx="99708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  <a:endParaRPr/>
          </a:p>
        </p:txBody>
      </p:sp>
      <p:sp>
        <p:nvSpPr>
          <p:cNvPr id="197" name="Google Shape;197;p22"/>
          <p:cNvSpPr txBox="1"/>
          <p:nvPr/>
        </p:nvSpPr>
        <p:spPr>
          <a:xfrm>
            <a:off x="1199475" y="2540838"/>
            <a:ext cx="14685000" cy="53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presentation, we introduce "CamBuzz", a student lifestyle management system designed to enhance the lives of college students.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Cambuzz is a web application that focuses on addressing various challenges faced by students within their college community.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Char char="●"/>
            </a:pPr>
            <a:r>
              <a:rPr lang="en-US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mini-project aims to simplify and enrich student life by providing a comprehensive solution that fosters convenience, connectivity, and community within the campus environment.</a:t>
            </a:r>
            <a:endParaRPr sz="3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9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537223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0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61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1006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2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90106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4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68416" cy="9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50628" cy="898338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6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04" name="Google Shape;204;p23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3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" name="Google Shape;206;p23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3"/>
          <p:cNvSpPr txBox="1"/>
          <p:nvPr/>
        </p:nvSpPr>
        <p:spPr>
          <a:xfrm>
            <a:off x="149765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PROBLEM STATEMENT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1497650" y="4834025"/>
            <a:ext cx="1466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1497650" y="3106625"/>
            <a:ext cx="14660100" cy="3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rgbClr val="0F0F0F"/>
                </a:solidFill>
              </a:rPr>
              <a:t>Students face challenges in navigating campus life, including inefficient transportation, fragmented event discovery, and a lack of reliable reviews and recommendations, necessitating the development of a comprehensive campus community app.</a:t>
            </a:r>
            <a:endParaRPr sz="4100">
              <a:solidFill>
                <a:srgbClr val="0F0F0F"/>
              </a:solidFill>
            </a:endParaRPr>
          </a:p>
        </p:txBody>
      </p:sp>
      <p:sp>
        <p:nvSpPr>
          <p:cNvPr id="210" name="Google Shape;210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68416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68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1006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69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0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1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72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10" cy="404697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10" cy="6430678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4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59522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7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68416" cy="90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16" name="Google Shape;216;p24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4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4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4"/>
          <p:cNvSpPr txBox="1"/>
          <p:nvPr/>
        </p:nvSpPr>
        <p:spPr>
          <a:xfrm>
            <a:off x="149765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APPLICATIONS</a:t>
            </a:r>
            <a:endParaRPr/>
          </a:p>
        </p:txBody>
      </p:sp>
      <p:sp>
        <p:nvSpPr>
          <p:cNvPr id="220" name="Google Shape;220;p24"/>
          <p:cNvSpPr txBox="1"/>
          <p:nvPr/>
        </p:nvSpPr>
        <p:spPr>
          <a:xfrm>
            <a:off x="1497650" y="2698875"/>
            <a:ext cx="14660100" cy="8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207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AutoNum type="arabicPeriod"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Transportation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AutoNum type="arabicPeriod"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Campus Engagement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AutoNum type="arabicPeriod"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Decision-Making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0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AutoNum type="arabicPeriod"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and Cost Savings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6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78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68416" cy="905453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9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0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81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2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45638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4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5062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5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86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894779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7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-256750" y="-8195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27" name="Google Shape;227;p25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25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" name="Google Shape;229;p25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25"/>
          <p:cNvSpPr txBox="1"/>
          <p:nvPr/>
        </p:nvSpPr>
        <p:spPr>
          <a:xfrm>
            <a:off x="1075253" y="892250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1075250" y="2370050"/>
            <a:ext cx="14660100" cy="9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User Adoption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2.Privacy Concerns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3.Technical Integration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Technical Support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09"/>
            <a:ext cx="17077308" cy="907231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8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Google Shape;72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89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36744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90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8121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1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17077308" cy="9010063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2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766" y="592911"/>
            <a:ext cx="7702576" cy="195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3"/>
          <p:cNvSpPr txBox="1"/>
          <p:nvPr>
            <p:ph idx="12" type="sldNum"/>
          </p:nvPr>
        </p:nvSpPr>
        <p:spPr>
          <a:xfrm>
            <a:off x="13172704" y="9532446"/>
            <a:ext cx="4207800" cy="323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4" l="0" r="-1236" t="-20652"/>
            </a:stretch>
          </a:blipFill>
          <a:ln>
            <a:noFill/>
          </a:ln>
        </p:spPr>
      </p:sp>
      <p:cxnSp>
        <p:nvCxnSpPr>
          <p:cNvPr id="752" name="Google Shape;752;p94"/>
          <p:cNvCxnSpPr/>
          <p:nvPr/>
        </p:nvCxnSpPr>
        <p:spPr>
          <a:xfrm rot="10800000">
            <a:off x="17863500" y="-143766"/>
            <a:ext cx="0" cy="104337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94"/>
          <p:cNvSpPr txBox="1"/>
          <p:nvPr/>
        </p:nvSpPr>
        <p:spPr>
          <a:xfrm>
            <a:off x="1744537" y="4404594"/>
            <a:ext cx="78870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600" u="none" cap="none" strike="noStrik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  <a:endParaRPr/>
          </a:p>
        </p:txBody>
      </p:sp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38" name="Google Shape;238;p26"/>
          <p:cNvCxnSpPr/>
          <p:nvPr/>
        </p:nvCxnSpPr>
        <p:spPr>
          <a:xfrm rot="10800000">
            <a:off x="17724580" y="55401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6"/>
          <p:cNvCxnSpPr/>
          <p:nvPr/>
        </p:nvCxnSpPr>
        <p:spPr>
          <a:xfrm rot="10800000">
            <a:off x="566651" y="563420"/>
            <a:ext cx="171474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0" name="Google Shape;240;p26"/>
          <p:cNvCxnSpPr/>
          <p:nvPr/>
        </p:nvCxnSpPr>
        <p:spPr>
          <a:xfrm rot="10800000">
            <a:off x="576215" y="573066"/>
            <a:ext cx="0" cy="97476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6"/>
          <p:cNvSpPr txBox="1"/>
          <p:nvPr/>
        </p:nvSpPr>
        <p:spPr>
          <a:xfrm>
            <a:off x="1497653" y="1221075"/>
            <a:ext cx="155049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MAIN </a:t>
            </a: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FUNCTIONALITIES</a:t>
            </a:r>
            <a:endParaRPr/>
          </a:p>
        </p:txBody>
      </p:sp>
      <p:sp>
        <p:nvSpPr>
          <p:cNvPr id="242" name="Google Shape;242;p26"/>
          <p:cNvSpPr txBox="1"/>
          <p:nvPr/>
        </p:nvSpPr>
        <p:spPr>
          <a:xfrm>
            <a:off x="1497650" y="3356525"/>
            <a:ext cx="14660100" cy="57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Carpooling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Food reviews and recommendations</a:t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Event Hub</a:t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1179" l="0" r="-1239" t="-20649"/>
            </a:stretch>
          </a:blipFill>
          <a:ln>
            <a:noFill/>
          </a:ln>
        </p:spPr>
      </p:sp>
      <p:cxnSp>
        <p:nvCxnSpPr>
          <p:cNvPr id="249" name="Google Shape;249;p27"/>
          <p:cNvCxnSpPr/>
          <p:nvPr/>
        </p:nvCxnSpPr>
        <p:spPr>
          <a:xfrm rot="10800000">
            <a:off x="563420" y="556920"/>
            <a:ext cx="0" cy="91908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27"/>
          <p:cNvCxnSpPr/>
          <p:nvPr/>
        </p:nvCxnSpPr>
        <p:spPr>
          <a:xfrm rot="10800000">
            <a:off x="559748" y="563420"/>
            <a:ext cx="171738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27"/>
          <p:cNvCxnSpPr/>
          <p:nvPr/>
        </p:nvCxnSpPr>
        <p:spPr>
          <a:xfrm rot="10800000">
            <a:off x="17724580" y="562021"/>
            <a:ext cx="0" cy="91857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7"/>
          <p:cNvCxnSpPr/>
          <p:nvPr/>
        </p:nvCxnSpPr>
        <p:spPr>
          <a:xfrm rot="10800000">
            <a:off x="554905" y="9738196"/>
            <a:ext cx="171792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3" name="Google Shape;253;p27"/>
          <p:cNvCxnSpPr/>
          <p:nvPr/>
        </p:nvCxnSpPr>
        <p:spPr>
          <a:xfrm rot="10800000">
            <a:off x="6024772" y="2834100"/>
            <a:ext cx="0" cy="68958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27"/>
          <p:cNvCxnSpPr/>
          <p:nvPr/>
        </p:nvCxnSpPr>
        <p:spPr>
          <a:xfrm rot="10800000">
            <a:off x="563344" y="2825793"/>
            <a:ext cx="17159700" cy="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" name="Google Shape;255;p27"/>
          <p:cNvCxnSpPr/>
          <p:nvPr/>
        </p:nvCxnSpPr>
        <p:spPr>
          <a:xfrm rot="10800000">
            <a:off x="12055531" y="2834069"/>
            <a:ext cx="0" cy="6895800"/>
          </a:xfrm>
          <a:prstGeom prst="straightConnector1">
            <a:avLst/>
          </a:prstGeom>
          <a:noFill/>
          <a:ln cap="flat" cmpd="sng" w="19050">
            <a:solidFill>
              <a:srgbClr val="FFFAF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7"/>
          <p:cNvSpPr txBox="1"/>
          <p:nvPr/>
        </p:nvSpPr>
        <p:spPr>
          <a:xfrm>
            <a:off x="1656425" y="1144050"/>
            <a:ext cx="13950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MODULES USED</a:t>
            </a:r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6471978" y="3029750"/>
            <a:ext cx="558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2. STUDENTS</a:t>
            </a:r>
            <a:endParaRPr sz="2700"/>
          </a:p>
        </p:txBody>
      </p:sp>
      <p:sp>
        <p:nvSpPr>
          <p:cNvPr id="258" name="Google Shape;258;p27"/>
          <p:cNvSpPr txBox="1"/>
          <p:nvPr/>
        </p:nvSpPr>
        <p:spPr>
          <a:xfrm>
            <a:off x="6349746" y="3522355"/>
            <a:ext cx="48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12200850" y="3029750"/>
            <a:ext cx="5583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3. ORGANISATIONS</a:t>
            </a:r>
            <a:endParaRPr sz="5000"/>
          </a:p>
        </p:txBody>
      </p:sp>
      <p:sp>
        <p:nvSpPr>
          <p:cNvPr id="260" name="Google Shape;260;p27"/>
          <p:cNvSpPr txBox="1"/>
          <p:nvPr/>
        </p:nvSpPr>
        <p:spPr>
          <a:xfrm>
            <a:off x="6471968" y="6503644"/>
            <a:ext cx="3298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 txBox="1"/>
          <p:nvPr/>
        </p:nvSpPr>
        <p:spPr>
          <a:xfrm>
            <a:off x="10030052" y="7709465"/>
            <a:ext cx="4811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1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1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888408" y="7193905"/>
            <a:ext cx="481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888833" y="3029747"/>
            <a:ext cx="329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700" u="none" cap="none" strike="noStrike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1. A</a:t>
            </a:r>
            <a:r>
              <a:rPr b="1" lang="en-US" sz="47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DMIN</a:t>
            </a:r>
            <a:endParaRPr sz="2900"/>
          </a:p>
        </p:txBody>
      </p:sp>
      <p:sp>
        <p:nvSpPr>
          <p:cNvPr id="264" name="Google Shape;264;p27"/>
          <p:cNvSpPr txBox="1"/>
          <p:nvPr/>
        </p:nvSpPr>
        <p:spPr>
          <a:xfrm>
            <a:off x="6197350" y="4050617"/>
            <a:ext cx="48114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Register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View and participant in various features provided by the application like-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	Car Pooling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	Restaurant Recommendations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	Events Hub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Provide reviews and ratings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	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888400" y="4042675"/>
            <a:ext cx="49638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Register</a:t>
            </a:r>
            <a:endParaRPr sz="24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sz="24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View and Approve entries</a:t>
            </a:r>
            <a:endParaRPr sz="24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Add and delete users and entries</a:t>
            </a:r>
            <a:endParaRPr sz="24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0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400"/>
              <a:buFont typeface="DM Sans"/>
              <a:buChar char="●"/>
            </a:pPr>
            <a:r>
              <a:rPr lang="en-US" sz="24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Verify profiles</a:t>
            </a:r>
            <a:endParaRPr sz="24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12200850" y="4145642"/>
            <a:ext cx="48114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Register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Login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Create a verified profile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Provide descriptions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AF1"/>
              </a:buClr>
              <a:buSzPts val="2500"/>
              <a:buFont typeface="DM Sans"/>
              <a:buChar char="●"/>
            </a:pPr>
            <a:r>
              <a:rPr lang="en-US" sz="2500">
                <a:solidFill>
                  <a:srgbClr val="FFFAF1"/>
                </a:solidFill>
                <a:latin typeface="DM Sans"/>
                <a:ea typeface="DM Sans"/>
                <a:cs typeface="DM Sans"/>
                <a:sym typeface="DM Sans"/>
              </a:rPr>
              <a:t>Make announcements on behalf of their organisation and gain publicity</a:t>
            </a:r>
            <a:endParaRPr sz="2500">
              <a:solidFill>
                <a:srgbClr val="FFFAF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